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2" r:id="rId1"/>
  </p:sldMasterIdLst>
  <p:notesMasterIdLst>
    <p:notesMasterId r:id="rId10"/>
  </p:notesMasterIdLst>
  <p:handoutMasterIdLst>
    <p:handoutMasterId r:id="rId11"/>
  </p:handoutMasterIdLst>
  <p:sldIdLst>
    <p:sldId id="336" r:id="rId2"/>
    <p:sldId id="337" r:id="rId3"/>
    <p:sldId id="331" r:id="rId4"/>
    <p:sldId id="332" r:id="rId5"/>
    <p:sldId id="329" r:id="rId6"/>
    <p:sldId id="334" r:id="rId7"/>
    <p:sldId id="335" r:id="rId8"/>
    <p:sldId id="345" r:id="rId9"/>
  </p:sldIdLst>
  <p:sldSz cx="9906000" cy="6858000" type="A4"/>
  <p:notesSz cx="9874250" cy="6781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FFCC99"/>
    <a:srgbClr val="FF99CC"/>
    <a:srgbClr val="FF3399"/>
    <a:srgbClr val="FF6699"/>
    <a:srgbClr val="6600CC"/>
    <a:srgbClr val="0033CC"/>
    <a:srgbClr val="66FF66"/>
    <a:srgbClr val="7851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037" autoAdjust="0"/>
    <p:restoredTop sz="93514" autoAdjust="0"/>
  </p:normalViewPr>
  <p:slideViewPr>
    <p:cSldViewPr>
      <p:cViewPr>
        <p:scale>
          <a:sx n="66" d="100"/>
          <a:sy n="66" d="100"/>
        </p:scale>
        <p:origin x="-630" y="-72"/>
      </p:cViewPr>
      <p:guideLst>
        <p:guide orient="horz" pos="2160"/>
        <p:guide pos="312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08" y="-168"/>
      </p:cViewPr>
      <p:guideLst>
        <p:guide orient="horz" pos="2136"/>
        <p:guide pos="311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938" y="0"/>
            <a:ext cx="42783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2075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938" y="6442075"/>
            <a:ext cx="42783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7D92BB4-7663-4A90-AB36-E2D448DD3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5938" y="0"/>
            <a:ext cx="42783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100388" y="508000"/>
            <a:ext cx="3673475" cy="2543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221038"/>
            <a:ext cx="7242175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2075"/>
            <a:ext cx="42783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5938" y="6442075"/>
            <a:ext cx="4278312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8807081-9A6C-44CA-B368-F579C74CC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3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515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828800"/>
            <a:ext cx="8420100" cy="17367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7515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>
          <a:xfrm>
            <a:off x="495300" y="6448425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1D7EC-EF62-44F5-9F87-E26339AB00BF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4770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491288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95B41-5EA3-4BEF-986B-CCCD59B57A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2978-5EF9-476D-B4D5-A7FBB0178B2F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DD5AF-2EC6-44ED-AE05-91E0AB436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185FE-7794-4415-B5F0-2CC3BD13B374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3EF09-7633-49EB-9DB2-0EEF3BE37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B26E1-56D6-47D6-A395-FD0770B7DC69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6F41-D3B0-4764-824F-1158B0F17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E857B-8966-4CCA-8E38-3285E15E5724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0EC6A-C07E-45A4-812A-5BA2F8DA6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E6A5-169E-4F47-8551-AD639D7E1872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07771-2064-4F56-BF46-9F16A5389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CCB9A-3383-418E-B3D2-81ED307EF7EE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F82C-BAE0-49BE-9524-337CE8BCFD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E9CE-E38C-4DAC-AC7C-9B235187CABC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72723-D6D5-4F66-BA56-199DED1F3B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61B5-5085-404B-8EA5-D5462B4498F7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DE834-D3D0-4985-9507-5713B9E8E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71AC-D088-44B2-A79C-F8627532AD95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32332-3E23-4962-9A95-9763FE857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62815-ACFD-4D10-BCC0-19542597727A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8073-1AE5-46C3-9D6E-C6707FD1D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934200"/>
            <a:chOff x="0" y="0"/>
            <a:chExt cx="5760" cy="4368"/>
          </a:xfrm>
        </p:grpSpPr>
        <p:sp>
          <p:nvSpPr>
            <p:cNvPr id="47411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412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47412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47412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413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3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413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3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41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413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91288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D055F2A-5C47-4E49-B816-FF14314E7467}" type="datetime3">
              <a:rPr lang="en-US" altLang="en-US"/>
              <a:pPr>
                <a:defRPr/>
              </a:pPr>
              <a:t>30 June 2016</a:t>
            </a:fld>
            <a:endParaRPr lang="en-US" altLang="en-US"/>
          </a:p>
        </p:txBody>
      </p:sp>
      <p:sp>
        <p:nvSpPr>
          <p:cNvPr id="47413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62713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413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62713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3ACE92-A157-4030-891A-84D287354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>
                <a:latin typeface="Arial"/>
              </a:rPr>
              <a:t>Hình sau là hình gì?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4600" y="1752600"/>
            <a:ext cx="4724400" cy="2895600"/>
            <a:chOff x="624" y="2112"/>
            <a:chExt cx="2016" cy="1200"/>
          </a:xfrm>
        </p:grpSpPr>
        <p:sp>
          <p:nvSpPr>
            <p:cNvPr id="3082" name="Line 4"/>
            <p:cNvSpPr>
              <a:spLocks noChangeShapeType="1"/>
            </p:cNvSpPr>
            <p:nvPr/>
          </p:nvSpPr>
          <p:spPr bwMode="auto">
            <a:xfrm flipH="1">
              <a:off x="1056" y="2112"/>
              <a:ext cx="1104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Line 5"/>
            <p:cNvSpPr>
              <a:spLocks noChangeShapeType="1"/>
            </p:cNvSpPr>
            <p:nvPr/>
          </p:nvSpPr>
          <p:spPr bwMode="auto">
            <a:xfrm flipH="1">
              <a:off x="624" y="2304"/>
              <a:ext cx="432" cy="8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Line 6"/>
            <p:cNvSpPr>
              <a:spLocks noChangeShapeType="1"/>
            </p:cNvSpPr>
            <p:nvPr/>
          </p:nvSpPr>
          <p:spPr bwMode="auto">
            <a:xfrm>
              <a:off x="624" y="3120"/>
              <a:ext cx="201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7"/>
            <p:cNvSpPr>
              <a:spLocks noChangeShapeType="1"/>
            </p:cNvSpPr>
            <p:nvPr/>
          </p:nvSpPr>
          <p:spPr bwMode="auto">
            <a:xfrm>
              <a:off x="2160" y="2112"/>
              <a:ext cx="480" cy="1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6345" name="Rectangle 9"/>
          <p:cNvSpPr>
            <a:spLocks noChangeArrowheads="1"/>
          </p:cNvSpPr>
          <p:nvPr/>
        </p:nvSpPr>
        <p:spPr bwMode="auto">
          <a:xfrm>
            <a:off x="3354388" y="1752600"/>
            <a:ext cx="3427412" cy="3184525"/>
          </a:xfrm>
          <a:prstGeom prst="rect">
            <a:avLst/>
          </a:prstGeom>
          <a:noFill/>
          <a:ln w="5715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6355" name="Line 19"/>
          <p:cNvSpPr>
            <a:spLocks noChangeShapeType="1"/>
          </p:cNvSpPr>
          <p:nvPr/>
        </p:nvSpPr>
        <p:spPr bwMode="auto">
          <a:xfrm>
            <a:off x="2743200" y="2209800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6" name="Line 20"/>
          <p:cNvSpPr>
            <a:spLocks noChangeShapeType="1"/>
          </p:cNvSpPr>
          <p:nvPr/>
        </p:nvSpPr>
        <p:spPr bwMode="auto">
          <a:xfrm>
            <a:off x="2743200" y="2209800"/>
            <a:ext cx="45735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7" name="Line 21"/>
          <p:cNvSpPr>
            <a:spLocks noChangeShapeType="1"/>
          </p:cNvSpPr>
          <p:nvPr/>
        </p:nvSpPr>
        <p:spPr bwMode="auto">
          <a:xfrm>
            <a:off x="7316788" y="2209800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8" name="Line 22"/>
          <p:cNvSpPr>
            <a:spLocks noChangeShapeType="1"/>
          </p:cNvSpPr>
          <p:nvPr/>
        </p:nvSpPr>
        <p:spPr bwMode="auto">
          <a:xfrm>
            <a:off x="2743200" y="4724400"/>
            <a:ext cx="45735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9" name="Rectangle 23"/>
          <p:cNvSpPr>
            <a:spLocks noChangeArrowheads="1"/>
          </p:cNvSpPr>
          <p:nvPr/>
        </p:nvSpPr>
        <p:spPr bwMode="auto">
          <a:xfrm>
            <a:off x="0" y="502920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1427" tIns="45713" rIns="91427" bIns="45713"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mtClean="0">
                <a:solidFill>
                  <a:schemeClr val="hlink"/>
                </a:solidFill>
                <a:latin typeface="Arial"/>
              </a:rPr>
              <a:t>Hình bình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1000"/>
                                        <p:tgtEl>
                                          <p:spTgt spid="52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26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2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2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26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220000">
                                      <p:cBhvr>
                                        <p:cTn id="77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220000">
                                      <p:cBhvr>
                                        <p:cTn id="79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1 0.00416 L 0.07494 0.03746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" y="17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7 0.01041 L -0.07398 -0.03399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2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8" grpId="0"/>
      <p:bldP spid="526338" grpId="1"/>
      <p:bldP spid="526345" grpId="0" animBg="1"/>
      <p:bldP spid="526345" grpId="1" animBg="1"/>
      <p:bldP spid="526355" grpId="0" animBg="1"/>
      <p:bldP spid="526355" grpId="1" animBg="1"/>
      <p:bldP spid="526355" grpId="2" animBg="1"/>
      <p:bldP spid="526355" grpId="3" animBg="1"/>
      <p:bldP spid="526356" grpId="0" animBg="1"/>
      <p:bldP spid="526356" grpId="1" animBg="1"/>
      <p:bldP spid="526356" grpId="2" animBg="1"/>
      <p:bldP spid="526356" grpId="3" animBg="1"/>
      <p:bldP spid="526357" grpId="0" animBg="1"/>
      <p:bldP spid="526357" grpId="1" animBg="1"/>
      <p:bldP spid="526357" grpId="2" animBg="1"/>
      <p:bldP spid="526357" grpId="3" animBg="1"/>
      <p:bldP spid="526358" grpId="0" animBg="1"/>
      <p:bldP spid="526358" grpId="1" animBg="1"/>
      <p:bldP spid="526358" grpId="2" animBg="1"/>
      <p:bldP spid="526358" grpId="3" animBg="1"/>
      <p:bldP spid="5263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870" name="Group 510"/>
          <p:cNvGraphicFramePr>
            <a:graphicFrameLocks noGrp="1"/>
          </p:cNvGraphicFramePr>
          <p:nvPr/>
        </p:nvGraphicFramePr>
        <p:xfrm>
          <a:off x="292100" y="457200"/>
          <a:ext cx="5113338" cy="2590800"/>
        </p:xfrm>
        <a:graphic>
          <a:graphicData uri="http://schemas.openxmlformats.org/drawingml/2006/table">
            <a:tbl>
              <a:tblPr/>
              <a:tblGrid>
                <a:gridCol w="512763"/>
                <a:gridCol w="508000"/>
                <a:gridCol w="514350"/>
                <a:gridCol w="509587"/>
                <a:gridCol w="554038"/>
                <a:gridCol w="469900"/>
                <a:gridCol w="511175"/>
                <a:gridCol w="514350"/>
                <a:gridCol w="506412"/>
                <a:gridCol w="512763"/>
              </a:tblGrid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6" name="Text Box 101"/>
          <p:cNvSpPr txBox="1">
            <a:spLocks noChangeArrowheads="1"/>
          </p:cNvSpPr>
          <p:nvPr/>
        </p:nvSpPr>
        <p:spPr bwMode="auto">
          <a:xfrm>
            <a:off x="334963" y="854075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2800" b="1"/>
          </a:p>
        </p:txBody>
      </p:sp>
      <p:sp>
        <p:nvSpPr>
          <p:cNvPr id="527462" name="Line 102"/>
          <p:cNvSpPr>
            <a:spLocks noChangeShapeType="1"/>
          </p:cNvSpPr>
          <p:nvPr/>
        </p:nvSpPr>
        <p:spPr bwMode="auto">
          <a:xfrm flipV="1">
            <a:off x="833438" y="2514600"/>
            <a:ext cx="3048000" cy="95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3" name="Line 103"/>
          <p:cNvSpPr>
            <a:spLocks noChangeShapeType="1"/>
          </p:cNvSpPr>
          <p:nvPr/>
        </p:nvSpPr>
        <p:spPr bwMode="auto">
          <a:xfrm>
            <a:off x="1824038" y="990600"/>
            <a:ext cx="3022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4" name="Line 104"/>
          <p:cNvSpPr>
            <a:spLocks noChangeShapeType="1"/>
          </p:cNvSpPr>
          <p:nvPr/>
        </p:nvSpPr>
        <p:spPr bwMode="auto">
          <a:xfrm flipH="1">
            <a:off x="833438" y="990600"/>
            <a:ext cx="990600" cy="1524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5" name="Line 105"/>
          <p:cNvSpPr>
            <a:spLocks noChangeShapeType="1"/>
          </p:cNvSpPr>
          <p:nvPr/>
        </p:nvSpPr>
        <p:spPr bwMode="auto">
          <a:xfrm flipH="1">
            <a:off x="3881438" y="990600"/>
            <a:ext cx="990600" cy="15367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6" name="Line 106"/>
          <p:cNvSpPr>
            <a:spLocks noChangeShapeType="1"/>
          </p:cNvSpPr>
          <p:nvPr/>
        </p:nvSpPr>
        <p:spPr bwMode="auto">
          <a:xfrm flipH="1">
            <a:off x="300038" y="981075"/>
            <a:ext cx="1287462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7" name="Line 107"/>
          <p:cNvSpPr>
            <a:spLocks noChangeShapeType="1"/>
          </p:cNvSpPr>
          <p:nvPr/>
        </p:nvSpPr>
        <p:spPr bwMode="auto">
          <a:xfrm flipH="1">
            <a:off x="271463" y="2525713"/>
            <a:ext cx="423862" cy="317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8" name="Line 108"/>
          <p:cNvSpPr>
            <a:spLocks noChangeShapeType="1"/>
          </p:cNvSpPr>
          <p:nvPr/>
        </p:nvSpPr>
        <p:spPr bwMode="auto">
          <a:xfrm flipH="1">
            <a:off x="4872038" y="976313"/>
            <a:ext cx="363537" cy="793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9" name="Line 109"/>
          <p:cNvSpPr>
            <a:spLocks noChangeShapeType="1"/>
          </p:cNvSpPr>
          <p:nvPr/>
        </p:nvSpPr>
        <p:spPr bwMode="auto">
          <a:xfrm flipH="1">
            <a:off x="3881438" y="25146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74" name="Text Box 114"/>
          <p:cNvSpPr txBox="1">
            <a:spLocks noChangeArrowheads="1"/>
          </p:cNvSpPr>
          <p:nvPr/>
        </p:nvSpPr>
        <p:spPr bwMode="auto">
          <a:xfrm>
            <a:off x="1366838" y="53340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A</a:t>
            </a:r>
          </a:p>
        </p:txBody>
      </p:sp>
      <p:sp>
        <p:nvSpPr>
          <p:cNvPr id="527475" name="Text Box 115"/>
          <p:cNvSpPr txBox="1">
            <a:spLocks noChangeArrowheads="1"/>
          </p:cNvSpPr>
          <p:nvPr/>
        </p:nvSpPr>
        <p:spPr bwMode="auto">
          <a:xfrm>
            <a:off x="5014913" y="609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B</a:t>
            </a:r>
          </a:p>
        </p:txBody>
      </p:sp>
      <p:sp>
        <p:nvSpPr>
          <p:cNvPr id="527476" name="Text Box 116"/>
          <p:cNvSpPr txBox="1">
            <a:spLocks noChangeArrowheads="1"/>
          </p:cNvSpPr>
          <p:nvPr/>
        </p:nvSpPr>
        <p:spPr bwMode="auto">
          <a:xfrm>
            <a:off x="3805238" y="2514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C</a:t>
            </a:r>
          </a:p>
        </p:txBody>
      </p:sp>
      <p:sp>
        <p:nvSpPr>
          <p:cNvPr id="527477" name="Text Box 117"/>
          <p:cNvSpPr txBox="1">
            <a:spLocks noChangeArrowheads="1"/>
          </p:cNvSpPr>
          <p:nvPr/>
        </p:nvSpPr>
        <p:spPr bwMode="auto">
          <a:xfrm>
            <a:off x="528638" y="259080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D</a:t>
            </a:r>
          </a:p>
        </p:txBody>
      </p:sp>
      <p:sp>
        <p:nvSpPr>
          <p:cNvPr id="527538" name="Rectangle 178"/>
          <p:cNvSpPr>
            <a:spLocks noChangeArrowheads="1"/>
          </p:cNvSpPr>
          <p:nvPr/>
        </p:nvSpPr>
        <p:spPr bwMode="auto">
          <a:xfrm>
            <a:off x="-114300" y="3752850"/>
            <a:ext cx="51816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/>
          <a:lstStyle/>
          <a:p>
            <a:r>
              <a:rPr lang="en-US" altLang="en-US" sz="2400"/>
              <a:t>AB và DC là hai cạnh đối diện </a:t>
            </a:r>
          </a:p>
          <a:p>
            <a:r>
              <a:rPr lang="en-US" altLang="en-US" sz="2400"/>
              <a:t>Cạnh AB                  với cạnh DC</a:t>
            </a:r>
          </a:p>
          <a:p>
            <a:r>
              <a:rPr lang="en-US" altLang="en-US" sz="2400"/>
              <a:t>AB     DC </a:t>
            </a:r>
          </a:p>
        </p:txBody>
      </p:sp>
      <p:sp>
        <p:nvSpPr>
          <p:cNvPr id="527539" name="Rectangle 179"/>
          <p:cNvSpPr>
            <a:spLocks noChangeArrowheads="1"/>
          </p:cNvSpPr>
          <p:nvPr/>
        </p:nvSpPr>
        <p:spPr bwMode="auto">
          <a:xfrm>
            <a:off x="4872038" y="3752850"/>
            <a:ext cx="51069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/>
          <a:lstStyle/>
          <a:p>
            <a:r>
              <a:rPr lang="en-US" altLang="en-US" sz="2400"/>
              <a:t>AD và BC là hai cạnh đối diện</a:t>
            </a:r>
          </a:p>
          <a:p>
            <a:r>
              <a:rPr lang="en-US" altLang="en-US" sz="2400"/>
              <a:t>Cạnh AD                  với cạnh BC</a:t>
            </a:r>
          </a:p>
          <a:p>
            <a:r>
              <a:rPr lang="en-US" altLang="en-US" sz="2400"/>
              <a:t>AD     BC</a:t>
            </a:r>
          </a:p>
        </p:txBody>
      </p:sp>
      <p:sp>
        <p:nvSpPr>
          <p:cNvPr id="527545" name="Line 185"/>
          <p:cNvSpPr>
            <a:spLocks noChangeShapeType="1"/>
          </p:cNvSpPr>
          <p:nvPr/>
        </p:nvSpPr>
        <p:spPr bwMode="auto">
          <a:xfrm>
            <a:off x="4953000" y="3852863"/>
            <a:ext cx="0" cy="1219200"/>
          </a:xfrm>
          <a:prstGeom prst="line">
            <a:avLst/>
          </a:prstGeom>
          <a:noFill/>
          <a:ln w="28575">
            <a:solidFill>
              <a:srgbClr val="DFDA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47" name="Text Box 187"/>
          <p:cNvSpPr txBox="1">
            <a:spLocks noChangeArrowheads="1"/>
          </p:cNvSpPr>
          <p:nvPr/>
        </p:nvSpPr>
        <p:spPr bwMode="auto">
          <a:xfrm>
            <a:off x="0" y="5257800"/>
            <a:ext cx="9906000" cy="1176338"/>
          </a:xfrm>
          <a:prstGeom prst="rect">
            <a:avLst/>
          </a:prstGeom>
          <a:noFill/>
          <a:ln w="88900" cmpd="thinThick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Hình bình hành có hai cặp cạnh đối diện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song song và bằng nhau</a:t>
            </a:r>
          </a:p>
        </p:txBody>
      </p:sp>
      <p:sp>
        <p:nvSpPr>
          <p:cNvPr id="527548" name="Text Box 188"/>
          <p:cNvSpPr txBox="1">
            <a:spLocks noChangeArrowheads="1"/>
          </p:cNvSpPr>
          <p:nvPr/>
        </p:nvSpPr>
        <p:spPr bwMode="auto">
          <a:xfrm>
            <a:off x="866775" y="4114800"/>
            <a:ext cx="2743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song song</a:t>
            </a:r>
          </a:p>
        </p:txBody>
      </p:sp>
      <p:sp>
        <p:nvSpPr>
          <p:cNvPr id="527549" name="Text Box 189"/>
          <p:cNvSpPr txBox="1">
            <a:spLocks noChangeArrowheads="1"/>
          </p:cNvSpPr>
          <p:nvPr/>
        </p:nvSpPr>
        <p:spPr bwMode="auto">
          <a:xfrm>
            <a:off x="5824538" y="4114800"/>
            <a:ext cx="2743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song song</a:t>
            </a:r>
          </a:p>
        </p:txBody>
      </p:sp>
      <p:sp>
        <p:nvSpPr>
          <p:cNvPr id="527550" name="Text Box 190"/>
          <p:cNvSpPr txBox="1">
            <a:spLocks noChangeArrowheads="1"/>
          </p:cNvSpPr>
          <p:nvPr/>
        </p:nvSpPr>
        <p:spPr bwMode="auto">
          <a:xfrm>
            <a:off x="2057400" y="4605338"/>
            <a:ext cx="838200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527551" name="Text Box 191"/>
          <p:cNvSpPr txBox="1">
            <a:spLocks noChangeArrowheads="1"/>
          </p:cNvSpPr>
          <p:nvPr/>
        </p:nvSpPr>
        <p:spPr bwMode="auto">
          <a:xfrm>
            <a:off x="7029450" y="4610100"/>
            <a:ext cx="838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527552" name="Text Box 192"/>
          <p:cNvSpPr txBox="1">
            <a:spLocks noChangeArrowheads="1"/>
          </p:cNvSpPr>
          <p:nvPr/>
        </p:nvSpPr>
        <p:spPr bwMode="auto">
          <a:xfrm>
            <a:off x="0" y="3048000"/>
            <a:ext cx="45720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33CC"/>
                </a:solidFill>
              </a:rPr>
              <a:t>Hình bình hành ABCD có:</a:t>
            </a:r>
          </a:p>
        </p:txBody>
      </p:sp>
      <p:sp>
        <p:nvSpPr>
          <p:cNvPr id="527554" name="Line 194"/>
          <p:cNvSpPr>
            <a:spLocks noChangeShapeType="1"/>
          </p:cNvSpPr>
          <p:nvPr/>
        </p:nvSpPr>
        <p:spPr bwMode="auto">
          <a:xfrm flipH="1">
            <a:off x="1824038" y="457200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5" name="Line 195"/>
          <p:cNvSpPr>
            <a:spLocks noChangeShapeType="1"/>
          </p:cNvSpPr>
          <p:nvPr/>
        </p:nvSpPr>
        <p:spPr bwMode="auto">
          <a:xfrm flipH="1">
            <a:off x="447675" y="2533650"/>
            <a:ext cx="347663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6" name="Line 196"/>
          <p:cNvSpPr>
            <a:spLocks noChangeShapeType="1"/>
          </p:cNvSpPr>
          <p:nvPr/>
        </p:nvSpPr>
        <p:spPr bwMode="auto">
          <a:xfrm flipH="1">
            <a:off x="4886325" y="471488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7" name="Line 197"/>
          <p:cNvSpPr>
            <a:spLocks noChangeShapeType="1"/>
          </p:cNvSpPr>
          <p:nvPr/>
        </p:nvSpPr>
        <p:spPr bwMode="auto">
          <a:xfrm flipH="1">
            <a:off x="3509963" y="2547938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8"/>
          <p:cNvGrpSpPr>
            <a:grpSpLocks/>
          </p:cNvGrpSpPr>
          <p:nvPr/>
        </p:nvGrpSpPr>
        <p:grpSpPr bwMode="auto">
          <a:xfrm rot="-5562678">
            <a:off x="-1223963" y="-3919537"/>
            <a:ext cx="9815513" cy="5605462"/>
            <a:chOff x="1061" y="2478"/>
            <a:chExt cx="4834" cy="2771"/>
          </a:xfrm>
        </p:grpSpPr>
        <p:sp>
          <p:nvSpPr>
            <p:cNvPr id="4201" name="Rectangle 199"/>
            <p:cNvSpPr>
              <a:spLocks noChangeArrowheads="1"/>
            </p:cNvSpPr>
            <p:nvPr/>
          </p:nvSpPr>
          <p:spPr bwMode="auto">
            <a:xfrm rot="2114198">
              <a:off x="1061" y="3686"/>
              <a:ext cx="4834" cy="5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  <p:grpSp>
          <p:nvGrpSpPr>
            <p:cNvPr id="4202" name="Group 200"/>
            <p:cNvGrpSpPr>
              <a:grpSpLocks/>
            </p:cNvGrpSpPr>
            <p:nvPr/>
          </p:nvGrpSpPr>
          <p:grpSpPr bwMode="auto">
            <a:xfrm rot="2114198">
              <a:off x="1645" y="2511"/>
              <a:ext cx="454" cy="181"/>
              <a:chOff x="2154" y="3339"/>
              <a:chExt cx="454" cy="181"/>
            </a:xfrm>
          </p:grpSpPr>
          <p:sp>
            <p:nvSpPr>
              <p:cNvPr id="4336" name="Line 201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7" name="Line 202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8" name="Line 203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9" name="Line 204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0" name="Line 205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1" name="Line 206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2" name="Line 207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3" name="Line 208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4" name="Line 209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5" name="Line 210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6" name="Line 211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7" name="Line 212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3" name="Group 213"/>
            <p:cNvGrpSpPr>
              <a:grpSpLocks/>
            </p:cNvGrpSpPr>
            <p:nvPr/>
          </p:nvGrpSpPr>
          <p:grpSpPr bwMode="auto">
            <a:xfrm rot="2114198">
              <a:off x="2021" y="2769"/>
              <a:ext cx="454" cy="181"/>
              <a:chOff x="2154" y="3339"/>
              <a:chExt cx="454" cy="181"/>
            </a:xfrm>
          </p:grpSpPr>
          <p:sp>
            <p:nvSpPr>
              <p:cNvPr id="4324" name="Line 214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5" name="Line 215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6" name="Line 216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7" name="Line 217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8" name="Line 218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9" name="Line 219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0" name="Line 220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1" name="Line 221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2" name="Line 222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3" name="Line 223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4" name="Line 224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5" name="Line 225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4" name="Group 226"/>
            <p:cNvGrpSpPr>
              <a:grpSpLocks/>
            </p:cNvGrpSpPr>
            <p:nvPr/>
          </p:nvGrpSpPr>
          <p:grpSpPr bwMode="auto">
            <a:xfrm rot="2114198">
              <a:off x="2392" y="3031"/>
              <a:ext cx="454" cy="181"/>
              <a:chOff x="2154" y="3339"/>
              <a:chExt cx="454" cy="181"/>
            </a:xfrm>
          </p:grpSpPr>
          <p:sp>
            <p:nvSpPr>
              <p:cNvPr id="4312" name="Line 227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3" name="Line 228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" name="Line 229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" name="Line 230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" name="Line 231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" name="Line 232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" name="Line 233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" name="Line 234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" name="Line 235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" name="Line 236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" name="Line 237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3" name="Line 238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5" name="Group 239"/>
            <p:cNvGrpSpPr>
              <a:grpSpLocks/>
            </p:cNvGrpSpPr>
            <p:nvPr/>
          </p:nvGrpSpPr>
          <p:grpSpPr bwMode="auto">
            <a:xfrm rot="2114198">
              <a:off x="2763" y="3292"/>
              <a:ext cx="454" cy="181"/>
              <a:chOff x="2154" y="3339"/>
              <a:chExt cx="454" cy="181"/>
            </a:xfrm>
          </p:grpSpPr>
          <p:sp>
            <p:nvSpPr>
              <p:cNvPr id="4300" name="Line 240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" name="Line 241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" name="Line 242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" name="Line 243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" name="Line 244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" name="Line 245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Line 246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" name="Line 247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Line 248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" name="Line 249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" name="Line 250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" name="Line 251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6" name="Group 252"/>
            <p:cNvGrpSpPr>
              <a:grpSpLocks/>
            </p:cNvGrpSpPr>
            <p:nvPr/>
          </p:nvGrpSpPr>
          <p:grpSpPr bwMode="auto">
            <a:xfrm rot="2114198">
              <a:off x="3134" y="3554"/>
              <a:ext cx="454" cy="181"/>
              <a:chOff x="2154" y="3339"/>
              <a:chExt cx="454" cy="181"/>
            </a:xfrm>
          </p:grpSpPr>
          <p:sp>
            <p:nvSpPr>
              <p:cNvPr id="4288" name="Line 253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Line 254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Line 255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Line 256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2" name="Line 257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3" name="Line 258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Line 259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5" name="Line 260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6" name="Line 261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7" name="Line 262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8" name="Line 263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9" name="Line 264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7" name="Text Box 265"/>
            <p:cNvSpPr txBox="1">
              <a:spLocks noChangeArrowheads="1"/>
            </p:cNvSpPr>
            <p:nvPr/>
          </p:nvSpPr>
          <p:spPr bwMode="auto">
            <a:xfrm rot="2114198">
              <a:off x="1540" y="2478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0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08" name="Text Box 266"/>
            <p:cNvSpPr txBox="1">
              <a:spLocks noChangeArrowheads="1"/>
            </p:cNvSpPr>
            <p:nvPr/>
          </p:nvSpPr>
          <p:spPr bwMode="auto">
            <a:xfrm rot="2114198">
              <a:off x="1902" y="2750"/>
              <a:ext cx="1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1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09" name="Text Box 267"/>
            <p:cNvSpPr txBox="1">
              <a:spLocks noChangeArrowheads="1"/>
            </p:cNvSpPr>
            <p:nvPr/>
          </p:nvSpPr>
          <p:spPr bwMode="auto">
            <a:xfrm rot="2114198">
              <a:off x="2277" y="3001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2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0" name="Text Box 268"/>
            <p:cNvSpPr txBox="1">
              <a:spLocks noChangeArrowheads="1"/>
            </p:cNvSpPr>
            <p:nvPr/>
          </p:nvSpPr>
          <p:spPr bwMode="auto">
            <a:xfrm rot="2114198">
              <a:off x="2654" y="3263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3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1" name="Text Box 269"/>
            <p:cNvSpPr txBox="1">
              <a:spLocks noChangeArrowheads="1"/>
            </p:cNvSpPr>
            <p:nvPr/>
          </p:nvSpPr>
          <p:spPr bwMode="auto">
            <a:xfrm rot="2114198">
              <a:off x="3016" y="3528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4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2" name="Text Box 270"/>
            <p:cNvSpPr txBox="1">
              <a:spLocks noChangeArrowheads="1"/>
            </p:cNvSpPr>
            <p:nvPr/>
          </p:nvSpPr>
          <p:spPr bwMode="auto">
            <a:xfrm rot="2114198">
              <a:off x="3374" y="3779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5</a:t>
              </a:r>
              <a:endParaRPr lang="en-US" altLang="en-US" sz="1400">
                <a:cs typeface="Times New Roman" pitchFamily="18" charset="0"/>
              </a:endParaRPr>
            </a:p>
          </p:txBody>
        </p:sp>
        <p:grpSp>
          <p:nvGrpSpPr>
            <p:cNvPr id="4213" name="Group 271"/>
            <p:cNvGrpSpPr>
              <a:grpSpLocks/>
            </p:cNvGrpSpPr>
            <p:nvPr/>
          </p:nvGrpSpPr>
          <p:grpSpPr bwMode="auto">
            <a:xfrm>
              <a:off x="3866" y="4086"/>
              <a:ext cx="454" cy="384"/>
              <a:chOff x="3504" y="3816"/>
              <a:chExt cx="454" cy="384"/>
            </a:xfrm>
          </p:grpSpPr>
          <p:grpSp>
            <p:nvGrpSpPr>
              <p:cNvPr id="4274" name="Group 27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76" name="Line 27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Line 27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8" name="Line 27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9" name="Line 27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" name="Line 27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Line 27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2" name="Line 27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3" name="Line 28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4" name="Line 28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Line 28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6" name="Line 28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7" name="Line 28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5" name="Text Box 285"/>
              <p:cNvSpPr txBox="1">
                <a:spLocks noChangeArrowheads="1"/>
              </p:cNvSpPr>
              <p:nvPr/>
            </p:nvSpPr>
            <p:spPr bwMode="auto">
              <a:xfrm rot="2114198">
                <a:off x="3753" y="4048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4214" name="Group 286"/>
            <p:cNvGrpSpPr>
              <a:grpSpLocks/>
            </p:cNvGrpSpPr>
            <p:nvPr/>
          </p:nvGrpSpPr>
          <p:grpSpPr bwMode="auto">
            <a:xfrm>
              <a:off x="3498" y="3822"/>
              <a:ext cx="454" cy="384"/>
              <a:chOff x="3504" y="3816"/>
              <a:chExt cx="454" cy="384"/>
            </a:xfrm>
          </p:grpSpPr>
          <p:grpSp>
            <p:nvGrpSpPr>
              <p:cNvPr id="4260" name="Group 287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62" name="Line 288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3" name="Line 289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4" name="Line 290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5" name="Line 291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" name="Line 292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7" name="Line 293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8" name="Line 294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9" name="Line 295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" name="Line 296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1" name="Line 297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2" name="Line 298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" name="Line 299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1" name="Text Box 300"/>
              <p:cNvSpPr txBox="1">
                <a:spLocks noChangeArrowheads="1"/>
              </p:cNvSpPr>
              <p:nvPr/>
            </p:nvSpPr>
            <p:spPr bwMode="auto">
              <a:xfrm rot="2114198">
                <a:off x="3752" y="4048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vi-VN" altLang="en-US" sz="1400">
                    <a:cs typeface="Times New Roman" pitchFamily="18" charset="0"/>
                  </a:rPr>
                  <a:t>6</a:t>
                </a:r>
                <a:endParaRPr lang="en-US" altLang="en-US" sz="1400">
                  <a:cs typeface="Times New Roman" pitchFamily="18" charset="0"/>
                </a:endParaRPr>
              </a:p>
            </p:txBody>
          </p:sp>
        </p:grpSp>
        <p:grpSp>
          <p:nvGrpSpPr>
            <p:cNvPr id="4215" name="Group 301"/>
            <p:cNvGrpSpPr>
              <a:grpSpLocks/>
            </p:cNvGrpSpPr>
            <p:nvPr/>
          </p:nvGrpSpPr>
          <p:grpSpPr bwMode="auto">
            <a:xfrm>
              <a:off x="4242" y="4338"/>
              <a:ext cx="454" cy="381"/>
              <a:chOff x="3504" y="3816"/>
              <a:chExt cx="454" cy="381"/>
            </a:xfrm>
          </p:grpSpPr>
          <p:grpSp>
            <p:nvGrpSpPr>
              <p:cNvPr id="4246" name="Group 30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48" name="Line 30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9" name="Line 30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0" name="Line 30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1" name="Line 30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2" name="Line 30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3" name="Line 30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" name="Line 30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5" name="Line 31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6" name="Line 31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7" name="Line 31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8" name="Line 31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9" name="Line 31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47" name="Text Box 315"/>
              <p:cNvSpPr txBox="1">
                <a:spLocks noChangeArrowheads="1"/>
              </p:cNvSpPr>
              <p:nvPr/>
            </p:nvSpPr>
            <p:spPr bwMode="auto">
              <a:xfrm rot="2114198">
                <a:off x="3748" y="4045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8</a:t>
                </a:r>
              </a:p>
            </p:txBody>
          </p:sp>
        </p:grpSp>
        <p:grpSp>
          <p:nvGrpSpPr>
            <p:cNvPr id="4216" name="Group 316"/>
            <p:cNvGrpSpPr>
              <a:grpSpLocks/>
            </p:cNvGrpSpPr>
            <p:nvPr/>
          </p:nvGrpSpPr>
          <p:grpSpPr bwMode="auto">
            <a:xfrm>
              <a:off x="4608" y="4608"/>
              <a:ext cx="454" cy="379"/>
              <a:chOff x="3504" y="3816"/>
              <a:chExt cx="454" cy="379"/>
            </a:xfrm>
          </p:grpSpPr>
          <p:grpSp>
            <p:nvGrpSpPr>
              <p:cNvPr id="4232" name="Group 317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34" name="Line 318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5" name="Line 319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6" name="Line 320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7" name="Line 321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8" name="Line 322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" name="Line 323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0" name="Line 324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1" name="Line 325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2" name="Line 326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3" name="Line 327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4" name="Line 328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5" name="Line 329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33" name="Text Box 330"/>
              <p:cNvSpPr txBox="1">
                <a:spLocks noChangeArrowheads="1"/>
              </p:cNvSpPr>
              <p:nvPr/>
            </p:nvSpPr>
            <p:spPr bwMode="auto">
              <a:xfrm rot="2114198">
                <a:off x="3757" y="4043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9</a:t>
                </a:r>
              </a:p>
            </p:txBody>
          </p:sp>
        </p:grpSp>
        <p:grpSp>
          <p:nvGrpSpPr>
            <p:cNvPr id="4217" name="Group 331"/>
            <p:cNvGrpSpPr>
              <a:grpSpLocks/>
            </p:cNvGrpSpPr>
            <p:nvPr/>
          </p:nvGrpSpPr>
          <p:grpSpPr bwMode="auto">
            <a:xfrm>
              <a:off x="4974" y="4866"/>
              <a:ext cx="454" cy="383"/>
              <a:chOff x="3504" y="3816"/>
              <a:chExt cx="454" cy="383"/>
            </a:xfrm>
          </p:grpSpPr>
          <p:grpSp>
            <p:nvGrpSpPr>
              <p:cNvPr id="4218" name="Group 33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20" name="Line 33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1" name="Line 33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2" name="Line 33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3" name="Line 33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4" name="Line 33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5" name="Line 33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6" name="Line 33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7" name="Line 34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8" name="Line 34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9" name="Line 34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0" name="Line 34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1" name="Line 34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9" name="Text Box 345"/>
              <p:cNvSpPr txBox="1">
                <a:spLocks noChangeArrowheads="1"/>
              </p:cNvSpPr>
              <p:nvPr/>
            </p:nvSpPr>
            <p:spPr bwMode="auto">
              <a:xfrm rot="2114198">
                <a:off x="3747" y="4047"/>
                <a:ext cx="189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10</a:t>
                </a:r>
              </a:p>
            </p:txBody>
          </p:sp>
        </p:grpSp>
      </p:grpSp>
      <p:sp>
        <p:nvSpPr>
          <p:cNvPr id="527708" name="Line 348"/>
          <p:cNvSpPr>
            <a:spLocks noChangeShapeType="1"/>
          </p:cNvSpPr>
          <p:nvPr/>
        </p:nvSpPr>
        <p:spPr bwMode="auto">
          <a:xfrm flipV="1">
            <a:off x="838200" y="2514600"/>
            <a:ext cx="3048000" cy="9525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709" name="Line 349"/>
          <p:cNvSpPr>
            <a:spLocks noChangeShapeType="1"/>
          </p:cNvSpPr>
          <p:nvPr/>
        </p:nvSpPr>
        <p:spPr bwMode="auto">
          <a:xfrm>
            <a:off x="1792288" y="990600"/>
            <a:ext cx="3022600" cy="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710" name="Line 350"/>
          <p:cNvSpPr>
            <a:spLocks noChangeShapeType="1"/>
          </p:cNvSpPr>
          <p:nvPr/>
        </p:nvSpPr>
        <p:spPr bwMode="auto">
          <a:xfrm flipH="1">
            <a:off x="3890963" y="990600"/>
            <a:ext cx="990600" cy="1536700"/>
          </a:xfrm>
          <a:prstGeom prst="line">
            <a:avLst/>
          </a:prstGeom>
          <a:noFill/>
          <a:ln w="635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859" name="Line 499"/>
          <p:cNvSpPr>
            <a:spLocks noChangeShapeType="1"/>
          </p:cNvSpPr>
          <p:nvPr/>
        </p:nvSpPr>
        <p:spPr bwMode="auto">
          <a:xfrm flipH="1">
            <a:off x="790575" y="990600"/>
            <a:ext cx="990600" cy="1524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7861" name="Text Box 501"/>
          <p:cNvSpPr txBox="1">
            <a:spLocks noChangeArrowheads="1"/>
          </p:cNvSpPr>
          <p:nvPr/>
        </p:nvSpPr>
        <p:spPr bwMode="auto">
          <a:xfrm>
            <a:off x="6419850" y="57626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A</a:t>
            </a:r>
          </a:p>
        </p:txBody>
      </p:sp>
      <p:sp>
        <p:nvSpPr>
          <p:cNvPr id="527865" name="Text Box 505"/>
          <p:cNvSpPr txBox="1">
            <a:spLocks noChangeArrowheads="1"/>
          </p:cNvSpPr>
          <p:nvPr/>
        </p:nvSpPr>
        <p:spPr bwMode="auto">
          <a:xfrm>
            <a:off x="9517063" y="5334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B</a:t>
            </a:r>
          </a:p>
        </p:txBody>
      </p:sp>
      <p:sp>
        <p:nvSpPr>
          <p:cNvPr id="527867" name="Text Box 507"/>
          <p:cNvSpPr txBox="1">
            <a:spLocks noChangeArrowheads="1"/>
          </p:cNvSpPr>
          <p:nvPr/>
        </p:nvSpPr>
        <p:spPr bwMode="auto">
          <a:xfrm>
            <a:off x="8610600" y="2514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C</a:t>
            </a:r>
          </a:p>
        </p:txBody>
      </p:sp>
      <p:sp>
        <p:nvSpPr>
          <p:cNvPr id="527869" name="Text Box 509"/>
          <p:cNvSpPr txBox="1">
            <a:spLocks noChangeArrowheads="1"/>
          </p:cNvSpPr>
          <p:nvPr/>
        </p:nvSpPr>
        <p:spPr bwMode="auto">
          <a:xfrm>
            <a:off x="5562600" y="259080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2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2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2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2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345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52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845"/>
                            </p:stCondLst>
                            <p:childTnLst>
                              <p:par>
                                <p:cTn id="6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52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52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52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52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52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8" dur="500"/>
                                        <p:tgtEl>
                                          <p:spTgt spid="52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52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500"/>
                                        <p:tgtEl>
                                          <p:spTgt spid="52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52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414E-6 3.3526E-6 L 0.30472 -0.00393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72 -0.00393 L 0.6506 -0.74752 " pathEditMode="relative" ptsTypes="AA">
                                      <p:cBhvr>
                                        <p:cTn id="1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mph" presetSubtype="1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58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9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0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2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3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4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6" dur="2000" fill="hold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7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2000" fill="hold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70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1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2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74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5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6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8" dur="2000" fill="hold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0" dur="2000" fill="hold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2.54335E-6 L 0.49816 2.54335E-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527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-4.9711E-6 L 0.49528 -4.9711E-6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527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3.58382E-6 L 0.49528 3.58382E-6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527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-1.15607E-7 L 0.49816 -1.15607E-7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527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462" grpId="0" animBg="1"/>
      <p:bldP spid="527463" grpId="0" animBg="1"/>
      <p:bldP spid="527464" grpId="0" animBg="1"/>
      <p:bldP spid="527465" grpId="0" animBg="1"/>
      <p:bldP spid="527466" grpId="0" animBg="1"/>
      <p:bldP spid="527467" grpId="0" animBg="1"/>
      <p:bldP spid="527468" grpId="0" animBg="1"/>
      <p:bldP spid="527469" grpId="0" animBg="1"/>
      <p:bldP spid="527474" grpId="0" autoUpdateAnimBg="0"/>
      <p:bldP spid="527475" grpId="0" autoUpdateAnimBg="0"/>
      <p:bldP spid="527476" grpId="0" autoUpdateAnimBg="0"/>
      <p:bldP spid="527477" grpId="0" autoUpdateAnimBg="0"/>
      <p:bldP spid="527545" grpId="0" animBg="1"/>
      <p:bldP spid="527547" grpId="0" autoUpdateAnimBg="0"/>
      <p:bldP spid="527548" grpId="0" autoUpdateAnimBg="0"/>
      <p:bldP spid="527548" grpId="1"/>
      <p:bldP spid="527548" grpId="2"/>
      <p:bldP spid="527549" grpId="0" autoUpdateAnimBg="0"/>
      <p:bldP spid="527549" grpId="1"/>
      <p:bldP spid="527549" grpId="2"/>
      <p:bldP spid="527550" grpId="0" autoUpdateAnimBg="0"/>
      <p:bldP spid="527550" grpId="1"/>
      <p:bldP spid="527550" grpId="2"/>
      <p:bldP spid="527551" grpId="0" autoUpdateAnimBg="0"/>
      <p:bldP spid="527551" grpId="1"/>
      <p:bldP spid="527551" grpId="2"/>
      <p:bldP spid="527552" grpId="0" autoUpdateAnimBg="0"/>
      <p:bldP spid="527554" grpId="0" animBg="1"/>
      <p:bldP spid="527555" grpId="0" animBg="1"/>
      <p:bldP spid="527556" grpId="0" animBg="1"/>
      <p:bldP spid="527557" grpId="0" animBg="1"/>
      <p:bldP spid="527708" grpId="0" animBg="1"/>
      <p:bldP spid="527708" grpId="1" animBg="1"/>
      <p:bldP spid="527709" grpId="0" animBg="1"/>
      <p:bldP spid="527709" grpId="1" animBg="1"/>
      <p:bldP spid="527710" grpId="0" animBg="1"/>
      <p:bldP spid="527710" grpId="1" animBg="1"/>
      <p:bldP spid="527859" grpId="0" animBg="1"/>
      <p:bldP spid="527859" grpId="1" animBg="1"/>
      <p:bldP spid="527861" grpId="0" autoUpdateAnimBg="0"/>
      <p:bldP spid="527865" grpId="0" autoUpdateAnimBg="0"/>
      <p:bldP spid="527867" grpId="0" autoUpdateAnimBg="0"/>
      <p:bldP spid="5278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" y="1600200"/>
            <a:ext cx="2819400" cy="1143000"/>
            <a:chOff x="1728" y="1440"/>
            <a:chExt cx="1056" cy="432"/>
          </a:xfrm>
        </p:grpSpPr>
        <p:sp>
          <p:nvSpPr>
            <p:cNvPr id="5167" name="Line 4"/>
            <p:cNvSpPr>
              <a:spLocks noChangeShapeType="1"/>
            </p:cNvSpPr>
            <p:nvPr/>
          </p:nvSpPr>
          <p:spPr bwMode="auto">
            <a:xfrm>
              <a:off x="1968" y="1440"/>
              <a:ext cx="8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5"/>
            <p:cNvSpPr>
              <a:spLocks noChangeShapeType="1"/>
            </p:cNvSpPr>
            <p:nvPr/>
          </p:nvSpPr>
          <p:spPr bwMode="auto">
            <a:xfrm>
              <a:off x="1728" y="1872"/>
              <a:ext cx="8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6"/>
            <p:cNvSpPr>
              <a:spLocks noChangeShapeType="1"/>
            </p:cNvSpPr>
            <p:nvPr/>
          </p:nvSpPr>
          <p:spPr bwMode="auto">
            <a:xfrm flipV="1">
              <a:off x="1728" y="1440"/>
              <a:ext cx="240" cy="4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7"/>
            <p:cNvSpPr>
              <a:spLocks noChangeShapeType="1"/>
            </p:cNvSpPr>
            <p:nvPr/>
          </p:nvSpPr>
          <p:spPr bwMode="auto">
            <a:xfrm flipV="1">
              <a:off x="2544" y="1440"/>
              <a:ext cx="240" cy="4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962400" y="1524000"/>
            <a:ext cx="2133600" cy="2057400"/>
            <a:chOff x="3024" y="1440"/>
            <a:chExt cx="772" cy="672"/>
          </a:xfrm>
        </p:grpSpPr>
        <p:sp>
          <p:nvSpPr>
            <p:cNvPr id="5163" name="Line 8"/>
            <p:cNvSpPr>
              <a:spLocks noChangeShapeType="1"/>
            </p:cNvSpPr>
            <p:nvPr/>
          </p:nvSpPr>
          <p:spPr bwMode="auto">
            <a:xfrm>
              <a:off x="3024" y="1440"/>
              <a:ext cx="38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9"/>
            <p:cNvSpPr>
              <a:spLocks noChangeShapeType="1"/>
            </p:cNvSpPr>
            <p:nvPr/>
          </p:nvSpPr>
          <p:spPr bwMode="auto">
            <a:xfrm>
              <a:off x="3024" y="1440"/>
              <a:ext cx="388" cy="67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10"/>
            <p:cNvSpPr>
              <a:spLocks noChangeShapeType="1"/>
            </p:cNvSpPr>
            <p:nvPr/>
          </p:nvSpPr>
          <p:spPr bwMode="auto">
            <a:xfrm>
              <a:off x="3408" y="1440"/>
              <a:ext cx="388" cy="67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11"/>
            <p:cNvSpPr>
              <a:spLocks noChangeShapeType="1"/>
            </p:cNvSpPr>
            <p:nvPr/>
          </p:nvSpPr>
          <p:spPr bwMode="auto">
            <a:xfrm>
              <a:off x="3408" y="2112"/>
              <a:ext cx="38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00800" y="1752600"/>
            <a:ext cx="2971800" cy="1143000"/>
            <a:chOff x="3936" y="1440"/>
            <a:chExt cx="1392" cy="384"/>
          </a:xfrm>
        </p:grpSpPr>
        <p:sp>
          <p:nvSpPr>
            <p:cNvPr id="5159" name="Line 12"/>
            <p:cNvSpPr>
              <a:spLocks noChangeShapeType="1"/>
            </p:cNvSpPr>
            <p:nvPr/>
          </p:nvSpPr>
          <p:spPr bwMode="auto">
            <a:xfrm>
              <a:off x="4464" y="1440"/>
              <a:ext cx="672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13"/>
            <p:cNvSpPr>
              <a:spLocks noChangeShapeType="1"/>
            </p:cNvSpPr>
            <p:nvPr/>
          </p:nvSpPr>
          <p:spPr bwMode="auto">
            <a:xfrm>
              <a:off x="3936" y="1824"/>
              <a:ext cx="1392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14"/>
            <p:cNvSpPr>
              <a:spLocks noChangeShapeType="1"/>
            </p:cNvSpPr>
            <p:nvPr/>
          </p:nvSpPr>
          <p:spPr bwMode="auto">
            <a:xfrm flipH="1">
              <a:off x="3936" y="1440"/>
              <a:ext cx="528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15"/>
            <p:cNvSpPr>
              <a:spLocks noChangeShapeType="1"/>
            </p:cNvSpPr>
            <p:nvPr/>
          </p:nvSpPr>
          <p:spPr bwMode="auto">
            <a:xfrm>
              <a:off x="5136" y="1440"/>
              <a:ext cx="192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990600" y="3886200"/>
            <a:ext cx="3048000" cy="1371600"/>
            <a:chOff x="0" y="2160"/>
            <a:chExt cx="2256" cy="1104"/>
          </a:xfrm>
        </p:grpSpPr>
        <p:sp>
          <p:nvSpPr>
            <p:cNvPr id="5155" name="Line 19"/>
            <p:cNvSpPr>
              <a:spLocks noChangeShapeType="1"/>
            </p:cNvSpPr>
            <p:nvPr/>
          </p:nvSpPr>
          <p:spPr bwMode="auto">
            <a:xfrm>
              <a:off x="240" y="2160"/>
              <a:ext cx="20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0"/>
            <p:cNvSpPr>
              <a:spLocks noChangeShapeType="1"/>
            </p:cNvSpPr>
            <p:nvPr/>
          </p:nvSpPr>
          <p:spPr bwMode="auto">
            <a:xfrm flipH="1">
              <a:off x="0" y="2160"/>
              <a:ext cx="240" cy="110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0" y="3264"/>
              <a:ext cx="129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22"/>
            <p:cNvSpPr>
              <a:spLocks noChangeShapeType="1"/>
            </p:cNvSpPr>
            <p:nvPr/>
          </p:nvSpPr>
          <p:spPr bwMode="auto">
            <a:xfrm flipV="1">
              <a:off x="1296" y="2160"/>
              <a:ext cx="960" cy="110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 rot="-367288">
            <a:off x="5105400" y="4038600"/>
            <a:ext cx="2971800" cy="1447800"/>
            <a:chOff x="2304" y="2448"/>
            <a:chExt cx="1872" cy="912"/>
          </a:xfrm>
        </p:grpSpPr>
        <p:sp>
          <p:nvSpPr>
            <p:cNvPr id="5151" name="Line 24"/>
            <p:cNvSpPr>
              <a:spLocks noChangeShapeType="1"/>
            </p:cNvSpPr>
            <p:nvPr/>
          </p:nvSpPr>
          <p:spPr bwMode="auto">
            <a:xfrm>
              <a:off x="2304" y="2976"/>
              <a:ext cx="384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5"/>
            <p:cNvSpPr>
              <a:spLocks noChangeShapeType="1"/>
            </p:cNvSpPr>
            <p:nvPr/>
          </p:nvSpPr>
          <p:spPr bwMode="auto">
            <a:xfrm>
              <a:off x="3792" y="2448"/>
              <a:ext cx="384" cy="38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7"/>
            <p:cNvSpPr>
              <a:spLocks noChangeShapeType="1"/>
            </p:cNvSpPr>
            <p:nvPr/>
          </p:nvSpPr>
          <p:spPr bwMode="auto">
            <a:xfrm flipV="1">
              <a:off x="2304" y="2448"/>
              <a:ext cx="1488" cy="52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8"/>
            <p:cNvSpPr>
              <a:spLocks noChangeShapeType="1"/>
            </p:cNvSpPr>
            <p:nvPr/>
          </p:nvSpPr>
          <p:spPr bwMode="auto">
            <a:xfrm flipV="1">
              <a:off x="2688" y="2832"/>
              <a:ext cx="1488" cy="52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6131" name="Text Box 35"/>
          <p:cNvSpPr txBox="1">
            <a:spLocks noChangeArrowheads="1"/>
          </p:cNvSpPr>
          <p:nvPr/>
        </p:nvSpPr>
        <p:spPr bwMode="auto">
          <a:xfrm>
            <a:off x="914400" y="3048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1</a:t>
            </a:r>
          </a:p>
        </p:txBody>
      </p:sp>
      <p:sp>
        <p:nvSpPr>
          <p:cNvPr id="516132" name="Text Box 36"/>
          <p:cNvSpPr txBox="1">
            <a:spLocks noChangeArrowheads="1"/>
          </p:cNvSpPr>
          <p:nvPr/>
        </p:nvSpPr>
        <p:spPr bwMode="auto">
          <a:xfrm>
            <a:off x="4800600" y="3810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2</a:t>
            </a:r>
          </a:p>
        </p:txBody>
      </p:sp>
      <p:sp>
        <p:nvSpPr>
          <p:cNvPr id="516133" name="Text Box 37"/>
          <p:cNvSpPr txBox="1">
            <a:spLocks noChangeArrowheads="1"/>
          </p:cNvSpPr>
          <p:nvPr/>
        </p:nvSpPr>
        <p:spPr bwMode="auto">
          <a:xfrm>
            <a:off x="76200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3</a:t>
            </a:r>
          </a:p>
        </p:txBody>
      </p:sp>
      <p:sp>
        <p:nvSpPr>
          <p:cNvPr id="516134" name="Text Box 38"/>
          <p:cNvSpPr txBox="1">
            <a:spLocks noChangeArrowheads="1"/>
          </p:cNvSpPr>
          <p:nvPr/>
        </p:nvSpPr>
        <p:spPr bwMode="auto">
          <a:xfrm>
            <a:off x="1752600" y="5562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4</a:t>
            </a:r>
          </a:p>
        </p:txBody>
      </p:sp>
      <p:sp>
        <p:nvSpPr>
          <p:cNvPr id="516136" name="Text Box 40"/>
          <p:cNvSpPr txBox="1">
            <a:spLocks noChangeArrowheads="1"/>
          </p:cNvSpPr>
          <p:nvPr/>
        </p:nvSpPr>
        <p:spPr bwMode="auto">
          <a:xfrm>
            <a:off x="6705600" y="5257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5</a:t>
            </a: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33388" y="504825"/>
            <a:ext cx="581025" cy="471488"/>
            <a:chOff x="96" y="642"/>
            <a:chExt cx="366" cy="297"/>
          </a:xfrm>
        </p:grpSpPr>
        <p:sp>
          <p:nvSpPr>
            <p:cNvPr id="5149" name="Oval 43"/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Text Box 44"/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400" b="1"/>
                <a:t>1</a:t>
              </a:r>
            </a:p>
          </p:txBody>
        </p:sp>
      </p:grpSp>
      <p:sp>
        <p:nvSpPr>
          <p:cNvPr id="516141" name="Text Box 45"/>
          <p:cNvSpPr txBox="1">
            <a:spLocks noChangeArrowheads="1"/>
          </p:cNvSpPr>
          <p:nvPr/>
        </p:nvSpPr>
        <p:spPr bwMode="auto">
          <a:xfrm>
            <a:off x="1033463" y="471488"/>
            <a:ext cx="92202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/>
              <a:t>Trong các hình sau, hình nào là hình bình hành?</a:t>
            </a:r>
          </a:p>
        </p:txBody>
      </p: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461963" y="1604963"/>
            <a:ext cx="2819400" cy="1143000"/>
            <a:chOff x="1728" y="1440"/>
            <a:chExt cx="1056" cy="432"/>
          </a:xfrm>
        </p:grpSpPr>
        <p:sp>
          <p:nvSpPr>
            <p:cNvPr id="5145" name="Line 56"/>
            <p:cNvSpPr>
              <a:spLocks noChangeShapeType="1"/>
            </p:cNvSpPr>
            <p:nvPr/>
          </p:nvSpPr>
          <p:spPr bwMode="auto">
            <a:xfrm>
              <a:off x="1968" y="1440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57"/>
            <p:cNvSpPr>
              <a:spLocks noChangeShapeType="1"/>
            </p:cNvSpPr>
            <p:nvPr/>
          </p:nvSpPr>
          <p:spPr bwMode="auto">
            <a:xfrm>
              <a:off x="1728" y="1872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58"/>
            <p:cNvSpPr>
              <a:spLocks noChangeShapeType="1"/>
            </p:cNvSpPr>
            <p:nvPr/>
          </p:nvSpPr>
          <p:spPr bwMode="auto">
            <a:xfrm flipV="1">
              <a:off x="1728" y="1440"/>
              <a:ext cx="24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59"/>
            <p:cNvSpPr>
              <a:spLocks noChangeShapeType="1"/>
            </p:cNvSpPr>
            <p:nvPr/>
          </p:nvSpPr>
          <p:spPr bwMode="auto">
            <a:xfrm flipV="1">
              <a:off x="2544" y="1440"/>
              <a:ext cx="24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3973513" y="1528763"/>
            <a:ext cx="2132012" cy="2057400"/>
            <a:chOff x="3024" y="1440"/>
            <a:chExt cx="772" cy="672"/>
          </a:xfrm>
        </p:grpSpPr>
        <p:sp>
          <p:nvSpPr>
            <p:cNvPr id="5141" name="Line 61"/>
            <p:cNvSpPr>
              <a:spLocks noChangeShapeType="1"/>
            </p:cNvSpPr>
            <p:nvPr/>
          </p:nvSpPr>
          <p:spPr bwMode="auto">
            <a:xfrm>
              <a:off x="3024" y="1440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62"/>
            <p:cNvSpPr>
              <a:spLocks noChangeShapeType="1"/>
            </p:cNvSpPr>
            <p:nvPr/>
          </p:nvSpPr>
          <p:spPr bwMode="auto">
            <a:xfrm>
              <a:off x="3024" y="1440"/>
              <a:ext cx="3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63"/>
            <p:cNvSpPr>
              <a:spLocks noChangeShapeType="1"/>
            </p:cNvSpPr>
            <p:nvPr/>
          </p:nvSpPr>
          <p:spPr bwMode="auto">
            <a:xfrm>
              <a:off x="3408" y="1440"/>
              <a:ext cx="3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64"/>
            <p:cNvSpPr>
              <a:spLocks noChangeShapeType="1"/>
            </p:cNvSpPr>
            <p:nvPr/>
          </p:nvSpPr>
          <p:spPr bwMode="auto">
            <a:xfrm>
              <a:off x="3408" y="2112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65"/>
          <p:cNvGrpSpPr>
            <a:grpSpLocks/>
          </p:cNvGrpSpPr>
          <p:nvPr/>
        </p:nvGrpSpPr>
        <p:grpSpPr bwMode="auto">
          <a:xfrm rot="-367288">
            <a:off x="5110163" y="4038600"/>
            <a:ext cx="2971800" cy="1447800"/>
            <a:chOff x="2304" y="2448"/>
            <a:chExt cx="1872" cy="912"/>
          </a:xfrm>
        </p:grpSpPr>
        <p:sp>
          <p:nvSpPr>
            <p:cNvPr id="5137" name="Line 66"/>
            <p:cNvSpPr>
              <a:spLocks noChangeShapeType="1"/>
            </p:cNvSpPr>
            <p:nvPr/>
          </p:nvSpPr>
          <p:spPr bwMode="auto">
            <a:xfrm>
              <a:off x="2304" y="2976"/>
              <a:ext cx="384" cy="3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67"/>
            <p:cNvSpPr>
              <a:spLocks noChangeShapeType="1"/>
            </p:cNvSpPr>
            <p:nvPr/>
          </p:nvSpPr>
          <p:spPr bwMode="auto">
            <a:xfrm>
              <a:off x="3792" y="2448"/>
              <a:ext cx="384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68"/>
            <p:cNvSpPr>
              <a:spLocks noChangeShapeType="1"/>
            </p:cNvSpPr>
            <p:nvPr/>
          </p:nvSpPr>
          <p:spPr bwMode="auto">
            <a:xfrm flipV="1">
              <a:off x="2304" y="2448"/>
              <a:ext cx="1488" cy="5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69"/>
            <p:cNvSpPr>
              <a:spLocks noChangeShapeType="1"/>
            </p:cNvSpPr>
            <p:nvPr/>
          </p:nvSpPr>
          <p:spPr bwMode="auto">
            <a:xfrm flipV="1">
              <a:off x="2688" y="2832"/>
              <a:ext cx="1488" cy="5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900"/>
                                        <p:tgtEl>
                                          <p:spTgt spid="51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00"/>
                                        <p:tgtEl>
                                          <p:spTgt spid="51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3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51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31" grpId="0"/>
      <p:bldP spid="516132" grpId="0"/>
      <p:bldP spid="516133" grpId="0"/>
      <p:bldP spid="516134" grpId="0"/>
      <p:bldP spid="516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5" name="Line 5"/>
          <p:cNvSpPr>
            <a:spLocks noChangeShapeType="1"/>
          </p:cNvSpPr>
          <p:nvPr/>
        </p:nvSpPr>
        <p:spPr bwMode="auto">
          <a:xfrm>
            <a:off x="6529388" y="4495800"/>
            <a:ext cx="27686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6" name="Line 6"/>
          <p:cNvSpPr>
            <a:spLocks noChangeShapeType="1"/>
          </p:cNvSpPr>
          <p:nvPr/>
        </p:nvSpPr>
        <p:spPr bwMode="auto">
          <a:xfrm>
            <a:off x="5715000" y="5791200"/>
            <a:ext cx="276701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7" name="Line 7"/>
          <p:cNvSpPr>
            <a:spLocks noChangeShapeType="1"/>
          </p:cNvSpPr>
          <p:nvPr/>
        </p:nvSpPr>
        <p:spPr bwMode="auto">
          <a:xfrm flipV="1">
            <a:off x="5715000" y="4495800"/>
            <a:ext cx="814388" cy="1295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8" name="Line 8"/>
          <p:cNvSpPr>
            <a:spLocks noChangeShapeType="1"/>
          </p:cNvSpPr>
          <p:nvPr/>
        </p:nvSpPr>
        <p:spPr bwMode="auto">
          <a:xfrm flipV="1">
            <a:off x="8482013" y="4495800"/>
            <a:ext cx="815975" cy="1295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9" name="Text Box 9"/>
          <p:cNvSpPr txBox="1">
            <a:spLocks noChangeArrowheads="1"/>
          </p:cNvSpPr>
          <p:nvPr/>
        </p:nvSpPr>
        <p:spPr bwMode="auto">
          <a:xfrm>
            <a:off x="6326188" y="4038600"/>
            <a:ext cx="455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M</a:t>
            </a:r>
          </a:p>
        </p:txBody>
      </p:sp>
      <p:sp>
        <p:nvSpPr>
          <p:cNvPr id="517131" name="Text Box 11"/>
          <p:cNvSpPr txBox="1">
            <a:spLocks noChangeArrowheads="1"/>
          </p:cNvSpPr>
          <p:nvPr/>
        </p:nvSpPr>
        <p:spPr bwMode="auto">
          <a:xfrm>
            <a:off x="9144000" y="409892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N</a:t>
            </a:r>
          </a:p>
        </p:txBody>
      </p:sp>
      <p:sp>
        <p:nvSpPr>
          <p:cNvPr id="517132" name="Text Box 12"/>
          <p:cNvSpPr txBox="1">
            <a:spLocks noChangeArrowheads="1"/>
          </p:cNvSpPr>
          <p:nvPr/>
        </p:nvSpPr>
        <p:spPr bwMode="auto">
          <a:xfrm>
            <a:off x="8458200" y="5791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P</a:t>
            </a:r>
          </a:p>
        </p:txBody>
      </p:sp>
      <p:sp>
        <p:nvSpPr>
          <p:cNvPr id="517133" name="Text Box 13"/>
          <p:cNvSpPr txBox="1">
            <a:spLocks noChangeArrowheads="1"/>
          </p:cNvSpPr>
          <p:nvPr/>
        </p:nvSpPr>
        <p:spPr bwMode="auto">
          <a:xfrm>
            <a:off x="5486400" y="5791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Q</a:t>
            </a:r>
          </a:p>
        </p:txBody>
      </p:sp>
      <p:sp>
        <p:nvSpPr>
          <p:cNvPr id="6154" name="Text Box 14"/>
          <p:cNvSpPr txBox="1">
            <a:spLocks noChangeArrowheads="1"/>
          </p:cNvSpPr>
          <p:nvPr/>
        </p:nvSpPr>
        <p:spPr bwMode="auto">
          <a:xfrm>
            <a:off x="304800" y="914400"/>
            <a:ext cx="381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2800" b="1"/>
          </a:p>
        </p:txBody>
      </p:sp>
      <p:sp>
        <p:nvSpPr>
          <p:cNvPr id="517136" name="Line 16"/>
          <p:cNvSpPr>
            <a:spLocks noChangeShapeType="1"/>
          </p:cNvSpPr>
          <p:nvPr/>
        </p:nvSpPr>
        <p:spPr bwMode="auto">
          <a:xfrm flipV="1">
            <a:off x="6934200" y="1219200"/>
            <a:ext cx="1524000" cy="152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7" name="Line 17"/>
          <p:cNvSpPr>
            <a:spLocks noChangeShapeType="1"/>
          </p:cNvSpPr>
          <p:nvPr/>
        </p:nvSpPr>
        <p:spPr bwMode="auto">
          <a:xfrm>
            <a:off x="6326188" y="2590800"/>
            <a:ext cx="2817812" cy="3048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8" name="Line 18"/>
          <p:cNvSpPr>
            <a:spLocks noChangeShapeType="1"/>
          </p:cNvSpPr>
          <p:nvPr/>
        </p:nvSpPr>
        <p:spPr bwMode="auto">
          <a:xfrm flipH="1">
            <a:off x="6326188" y="1371600"/>
            <a:ext cx="608012" cy="12192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9" name="Line 19"/>
          <p:cNvSpPr>
            <a:spLocks noChangeShapeType="1"/>
          </p:cNvSpPr>
          <p:nvPr/>
        </p:nvSpPr>
        <p:spPr bwMode="auto">
          <a:xfrm flipH="1" flipV="1">
            <a:off x="8458200" y="1219200"/>
            <a:ext cx="685800" cy="1676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40" name="Text Box 20"/>
          <p:cNvSpPr txBox="1">
            <a:spLocks noChangeArrowheads="1"/>
          </p:cNvSpPr>
          <p:nvPr/>
        </p:nvSpPr>
        <p:spPr bwMode="auto">
          <a:xfrm>
            <a:off x="6629400" y="990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A</a:t>
            </a:r>
          </a:p>
        </p:txBody>
      </p:sp>
      <p:sp>
        <p:nvSpPr>
          <p:cNvPr id="517141" name="Text Box 21"/>
          <p:cNvSpPr txBox="1">
            <a:spLocks noChangeArrowheads="1"/>
          </p:cNvSpPr>
          <p:nvPr/>
        </p:nvSpPr>
        <p:spPr bwMode="auto">
          <a:xfrm>
            <a:off x="8307388" y="762000"/>
            <a:ext cx="455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B</a:t>
            </a:r>
          </a:p>
        </p:txBody>
      </p:sp>
      <p:sp>
        <p:nvSpPr>
          <p:cNvPr id="517142" name="Text Box 22"/>
          <p:cNvSpPr txBox="1">
            <a:spLocks noChangeArrowheads="1"/>
          </p:cNvSpPr>
          <p:nvPr/>
        </p:nvSpPr>
        <p:spPr bwMode="auto">
          <a:xfrm>
            <a:off x="9067800" y="2895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C</a:t>
            </a:r>
          </a:p>
        </p:txBody>
      </p:sp>
      <p:sp>
        <p:nvSpPr>
          <p:cNvPr id="517143" name="Text Box 23"/>
          <p:cNvSpPr txBox="1">
            <a:spLocks noChangeArrowheads="1"/>
          </p:cNvSpPr>
          <p:nvPr/>
        </p:nvSpPr>
        <p:spPr bwMode="auto">
          <a:xfrm>
            <a:off x="6019800" y="2514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D</a:t>
            </a:r>
          </a:p>
        </p:txBody>
      </p:sp>
      <p:sp>
        <p:nvSpPr>
          <p:cNvPr id="517144" name="Text Box 24"/>
          <p:cNvSpPr txBox="1">
            <a:spLocks noChangeArrowheads="1"/>
          </p:cNvSpPr>
          <p:nvPr/>
        </p:nvSpPr>
        <p:spPr bwMode="auto">
          <a:xfrm>
            <a:off x="962025" y="546100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Cho biết trong hình tứ giác ABCD:</a:t>
            </a:r>
          </a:p>
        </p:txBody>
      </p:sp>
      <p:sp>
        <p:nvSpPr>
          <p:cNvPr id="517145" name="Text Box 25"/>
          <p:cNvSpPr txBox="1">
            <a:spLocks noChangeArrowheads="1"/>
          </p:cNvSpPr>
          <p:nvPr/>
        </p:nvSpPr>
        <p:spPr bwMode="auto">
          <a:xfrm>
            <a:off x="609600" y="1271588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AB và DC là hai cạnh đối diện.</a:t>
            </a:r>
          </a:p>
        </p:txBody>
      </p:sp>
      <p:sp>
        <p:nvSpPr>
          <p:cNvPr id="517146" name="Text Box 26"/>
          <p:cNvSpPr txBox="1">
            <a:spLocks noChangeArrowheads="1"/>
          </p:cNvSpPr>
          <p:nvPr/>
        </p:nvSpPr>
        <p:spPr bwMode="auto">
          <a:xfrm>
            <a:off x="609600" y="175260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AD và BC là hai cạnh đối diện.</a:t>
            </a:r>
          </a:p>
        </p:txBody>
      </p:sp>
      <p:sp>
        <p:nvSpPr>
          <p:cNvPr id="517147" name="Text Box 27"/>
          <p:cNvSpPr txBox="1">
            <a:spLocks noChangeArrowheads="1"/>
          </p:cNvSpPr>
          <p:nvPr/>
        </p:nvSpPr>
        <p:spPr bwMode="auto">
          <a:xfrm>
            <a:off x="304800" y="3673475"/>
            <a:ext cx="5562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/>
              <a:t>H</a:t>
            </a:r>
            <a:r>
              <a:rPr lang="en-US" altLang="en-US" sz="2800"/>
              <a:t>ình tứ giác ABCD và hình bình hành MNPQ, trong hai hình đó hình nào có cặp cạnh đối diện song song và bằng nhau?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33388" y="547688"/>
            <a:ext cx="581025" cy="471487"/>
            <a:chOff x="96" y="642"/>
            <a:chExt cx="366" cy="297"/>
          </a:xfrm>
        </p:grpSpPr>
        <p:sp>
          <p:nvSpPr>
            <p:cNvPr id="6168" name="Oval 30"/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6169" name="Text Box 31"/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000" b="1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00"/>
                                        <p:tgtEl>
                                          <p:spTgt spid="5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51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1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1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51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51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5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51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51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5" grpId="0" animBg="1"/>
      <p:bldP spid="517126" grpId="0" animBg="1"/>
      <p:bldP spid="517127" grpId="0" animBg="1"/>
      <p:bldP spid="517128" grpId="0" animBg="1"/>
      <p:bldP spid="517129" grpId="0"/>
      <p:bldP spid="517131" grpId="0"/>
      <p:bldP spid="517132" grpId="0"/>
      <p:bldP spid="517133" grpId="0"/>
      <p:bldP spid="517136" grpId="0" animBg="1"/>
      <p:bldP spid="517137" grpId="0" animBg="1"/>
      <p:bldP spid="517138" grpId="0" animBg="1"/>
      <p:bldP spid="517139" grpId="0" animBg="1"/>
      <p:bldP spid="517140" grpId="0"/>
      <p:bldP spid="517141" grpId="0"/>
      <p:bldP spid="517142" grpId="0"/>
      <p:bldP spid="517143" grpId="0"/>
      <p:bldP spid="517144" grpId="0"/>
      <p:bldP spid="517145" grpId="0"/>
      <p:bldP spid="517146" grpId="0"/>
      <p:bldP spid="517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77A618-2256-4155-B120-AA04B99B055C}" type="datetime3">
              <a:rPr lang="en-US" altLang="en-US">
                <a:latin typeface="Arial"/>
              </a:rPr>
              <a:pPr>
                <a:defRPr/>
              </a:pPr>
              <a:t>30 June 2016</a:t>
            </a:fld>
            <a:endParaRPr lang="en-US" altLang="en-US">
              <a:latin typeface="Arial"/>
            </a:endParaRPr>
          </a:p>
        </p:txBody>
      </p:sp>
      <p:sp>
        <p:nvSpPr>
          <p:cNvPr id="557893" name="Text Box 4933"/>
          <p:cNvSpPr txBox="1">
            <a:spLocks noChangeArrowheads="1"/>
          </p:cNvSpPr>
          <p:nvPr/>
        </p:nvSpPr>
        <p:spPr bwMode="auto">
          <a:xfrm>
            <a:off x="228600" y="142875"/>
            <a:ext cx="967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785112"/>
                </a:solidFill>
              </a:rPr>
              <a:t>PHIẾU HỌC TẬP</a:t>
            </a:r>
          </a:p>
        </p:txBody>
      </p:sp>
      <p:sp>
        <p:nvSpPr>
          <p:cNvPr id="557894" name="Text Box 4934"/>
          <p:cNvSpPr txBox="1">
            <a:spLocks noChangeArrowheads="1"/>
          </p:cNvSpPr>
          <p:nvPr/>
        </p:nvSpPr>
        <p:spPr bwMode="auto">
          <a:xfrm>
            <a:off x="228600" y="752475"/>
            <a:ext cx="967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/>
              <a:t>Vẽ thêm các đoạn thẳng để được một hình bình hành:</a:t>
            </a:r>
          </a:p>
        </p:txBody>
      </p:sp>
      <p:pic>
        <p:nvPicPr>
          <p:cNvPr id="557895" name="Picture 49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1371600"/>
            <a:ext cx="9753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896" name="Line 4936"/>
          <p:cNvSpPr>
            <a:spLocks noChangeShapeType="1"/>
          </p:cNvSpPr>
          <p:nvPr/>
        </p:nvSpPr>
        <p:spPr bwMode="auto">
          <a:xfrm flipH="1">
            <a:off x="2743200" y="2133600"/>
            <a:ext cx="611188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897" name="Line 4937"/>
          <p:cNvSpPr>
            <a:spLocks noChangeShapeType="1"/>
          </p:cNvSpPr>
          <p:nvPr/>
        </p:nvSpPr>
        <p:spPr bwMode="auto">
          <a:xfrm flipH="1">
            <a:off x="382588" y="2133600"/>
            <a:ext cx="608012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899" name="Line 4939"/>
          <p:cNvSpPr>
            <a:spLocks noChangeShapeType="1"/>
          </p:cNvSpPr>
          <p:nvPr/>
        </p:nvSpPr>
        <p:spPr bwMode="auto">
          <a:xfrm>
            <a:off x="5991225" y="3476625"/>
            <a:ext cx="2362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1" name="Line 4941"/>
          <p:cNvSpPr>
            <a:spLocks noChangeShapeType="1"/>
          </p:cNvSpPr>
          <p:nvPr/>
        </p:nvSpPr>
        <p:spPr bwMode="auto">
          <a:xfrm flipH="1">
            <a:off x="8353425" y="2176463"/>
            <a:ext cx="609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2" name="Line 4942"/>
          <p:cNvSpPr>
            <a:spLocks noChangeShapeType="1"/>
          </p:cNvSpPr>
          <p:nvPr/>
        </p:nvSpPr>
        <p:spPr bwMode="auto">
          <a:xfrm flipV="1">
            <a:off x="990600" y="4724400"/>
            <a:ext cx="6096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3" name="Line 4943"/>
          <p:cNvSpPr>
            <a:spLocks noChangeShapeType="1"/>
          </p:cNvSpPr>
          <p:nvPr/>
        </p:nvSpPr>
        <p:spPr bwMode="auto">
          <a:xfrm>
            <a:off x="1600200" y="4781550"/>
            <a:ext cx="2057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4" name="Line 4944"/>
          <p:cNvSpPr>
            <a:spLocks noChangeShapeType="1"/>
          </p:cNvSpPr>
          <p:nvPr/>
        </p:nvSpPr>
        <p:spPr bwMode="auto">
          <a:xfrm flipH="1">
            <a:off x="5105400" y="4724400"/>
            <a:ext cx="9144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5" name="Line 4945"/>
          <p:cNvSpPr>
            <a:spLocks noChangeShapeType="1"/>
          </p:cNvSpPr>
          <p:nvPr/>
        </p:nvSpPr>
        <p:spPr bwMode="auto">
          <a:xfrm>
            <a:off x="5105400" y="6324600"/>
            <a:ext cx="2057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6" name="Line 4946"/>
          <p:cNvSpPr>
            <a:spLocks noChangeShapeType="1"/>
          </p:cNvSpPr>
          <p:nvPr/>
        </p:nvSpPr>
        <p:spPr bwMode="auto">
          <a:xfrm flipH="1">
            <a:off x="7162800" y="4800600"/>
            <a:ext cx="914400" cy="1524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950"/>
          <p:cNvGrpSpPr>
            <a:grpSpLocks/>
          </p:cNvGrpSpPr>
          <p:nvPr/>
        </p:nvGrpSpPr>
        <p:grpSpPr bwMode="auto">
          <a:xfrm>
            <a:off x="5700713" y="4724400"/>
            <a:ext cx="2376487" cy="1143000"/>
            <a:chOff x="3591" y="2976"/>
            <a:chExt cx="1497" cy="720"/>
          </a:xfrm>
        </p:grpSpPr>
        <p:sp>
          <p:nvSpPr>
            <p:cNvPr id="7188" name="Line 4947"/>
            <p:cNvSpPr>
              <a:spLocks noChangeShapeType="1"/>
            </p:cNvSpPr>
            <p:nvPr/>
          </p:nvSpPr>
          <p:spPr bwMode="auto">
            <a:xfrm flipH="1">
              <a:off x="3600" y="2976"/>
              <a:ext cx="192" cy="72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4948"/>
            <p:cNvSpPr>
              <a:spLocks noChangeShapeType="1"/>
            </p:cNvSpPr>
            <p:nvPr/>
          </p:nvSpPr>
          <p:spPr bwMode="auto">
            <a:xfrm>
              <a:off x="3591" y="3669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Line 4949"/>
            <p:cNvSpPr>
              <a:spLocks noChangeShapeType="1"/>
            </p:cNvSpPr>
            <p:nvPr/>
          </p:nvSpPr>
          <p:spPr bwMode="auto">
            <a:xfrm flipH="1">
              <a:off x="4884" y="2976"/>
              <a:ext cx="204" cy="70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954"/>
          <p:cNvGrpSpPr>
            <a:grpSpLocks/>
          </p:cNvGrpSpPr>
          <p:nvPr/>
        </p:nvGrpSpPr>
        <p:grpSpPr bwMode="auto">
          <a:xfrm>
            <a:off x="5105400" y="4724400"/>
            <a:ext cx="2971800" cy="838200"/>
            <a:chOff x="3216" y="2976"/>
            <a:chExt cx="1872" cy="528"/>
          </a:xfrm>
        </p:grpSpPr>
        <p:sp>
          <p:nvSpPr>
            <p:cNvPr id="7185" name="Line 4951"/>
            <p:cNvSpPr>
              <a:spLocks noChangeShapeType="1"/>
            </p:cNvSpPr>
            <p:nvPr/>
          </p:nvSpPr>
          <p:spPr bwMode="auto">
            <a:xfrm flipH="1">
              <a:off x="3216" y="3015"/>
              <a:ext cx="576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4952"/>
            <p:cNvSpPr>
              <a:spLocks noChangeShapeType="1"/>
            </p:cNvSpPr>
            <p:nvPr/>
          </p:nvSpPr>
          <p:spPr bwMode="auto">
            <a:xfrm>
              <a:off x="3216" y="3504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Line 4953"/>
            <p:cNvSpPr>
              <a:spLocks noChangeShapeType="1"/>
            </p:cNvSpPr>
            <p:nvPr/>
          </p:nvSpPr>
          <p:spPr bwMode="auto">
            <a:xfrm flipV="1">
              <a:off x="4512" y="2976"/>
              <a:ext cx="576" cy="52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5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5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5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55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5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5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5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5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55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893" grpId="0"/>
      <p:bldP spid="557894" grpId="0"/>
      <p:bldP spid="557896" grpId="0" animBg="1"/>
      <p:bldP spid="557897" grpId="0" animBg="1"/>
      <p:bldP spid="557899" grpId="0" animBg="1"/>
      <p:bldP spid="557901" grpId="0" animBg="1"/>
      <p:bldP spid="557902" grpId="0" animBg="1"/>
      <p:bldP spid="557903" grpId="0" animBg="1"/>
      <p:bldP spid="557904" grpId="0" animBg="1"/>
      <p:bldP spid="557904" grpId="1" animBg="1"/>
      <p:bldP spid="557905" grpId="0" animBg="1"/>
      <p:bldP spid="557905" grpId="1" animBg="1"/>
      <p:bldP spid="557906" grpId="0" animBg="1"/>
      <p:bldP spid="55790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297" name="Text Box 105"/>
          <p:cNvSpPr txBox="1">
            <a:spLocks noChangeArrowheads="1"/>
          </p:cNvSpPr>
          <p:nvPr/>
        </p:nvSpPr>
        <p:spPr bwMode="auto">
          <a:xfrm>
            <a:off x="2209800" y="1219200"/>
            <a:ext cx="5410200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33CC"/>
                </a:solidFill>
              </a:rPr>
              <a:t>Các con cần ghi nhớ:</a:t>
            </a:r>
          </a:p>
        </p:txBody>
      </p:sp>
      <p:sp>
        <p:nvSpPr>
          <p:cNvPr id="520298" name="Text Box 106"/>
          <p:cNvSpPr txBox="1">
            <a:spLocks noChangeArrowheads="1"/>
          </p:cNvSpPr>
          <p:nvPr/>
        </p:nvSpPr>
        <p:spPr bwMode="auto">
          <a:xfrm>
            <a:off x="0" y="2486025"/>
            <a:ext cx="9906000" cy="2063750"/>
          </a:xfrm>
          <a:prstGeom prst="rect">
            <a:avLst/>
          </a:prstGeom>
          <a:noFill/>
          <a:ln w="88900" cmpd="thinThick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4200" b="1">
                <a:solidFill>
                  <a:schemeClr val="hlink"/>
                </a:solidFill>
              </a:rPr>
              <a:t>Hình bình hành có hai cặp cạnh đối diện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4200" b="1">
                <a:solidFill>
                  <a:schemeClr val="hlink"/>
                </a:solidFill>
              </a:rPr>
              <a:t>song song và bằng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2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20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97" grpId="0"/>
      <p:bldP spid="52029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442" name="Rectangle 130"/>
          <p:cNvSpPr>
            <a:spLocks noChangeArrowheads="1"/>
          </p:cNvSpPr>
          <p:nvPr/>
        </p:nvSpPr>
        <p:spPr bwMode="auto">
          <a:xfrm>
            <a:off x="838200" y="1981200"/>
            <a:ext cx="3733800" cy="2438400"/>
          </a:xfrm>
          <a:prstGeom prst="rect">
            <a:avLst/>
          </a:prstGeom>
          <a:noFill/>
          <a:ln w="76200" algn="ctr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5444" name="AutoShape 132"/>
          <p:cNvSpPr>
            <a:spLocks noChangeArrowheads="1"/>
          </p:cNvSpPr>
          <p:nvPr/>
        </p:nvSpPr>
        <p:spPr bwMode="auto">
          <a:xfrm>
            <a:off x="4800600" y="1981200"/>
            <a:ext cx="4876800" cy="2438400"/>
          </a:xfrm>
          <a:prstGeom prst="parallelogram">
            <a:avLst>
              <a:gd name="adj" fmla="val 50000"/>
            </a:avLst>
          </a:prstGeom>
          <a:noFill/>
          <a:ln w="63500" algn="ctr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2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442" grpId="0" animBg="1"/>
      <p:bldP spid="5254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5"/>
          <p:cNvSpPr>
            <a:spLocks noChangeArrowheads="1"/>
          </p:cNvSpPr>
          <p:nvPr/>
        </p:nvSpPr>
        <p:spPr bwMode="auto">
          <a:xfrm>
            <a:off x="1828800" y="1905000"/>
            <a:ext cx="5943600" cy="3429000"/>
          </a:xfrm>
          <a:prstGeom prst="cube">
            <a:avLst>
              <a:gd name="adj" fmla="val 25000"/>
            </a:avLst>
          </a:prstGeom>
          <a:solidFill>
            <a:srgbClr val="66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-bao cao">
  <a:themeElements>
    <a:clrScheme name="slide-bao cao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slide-bao ca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lide-bao cao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bao cao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205</Words>
  <PresentationFormat>A4 Paper (210x297 mm)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slide-bao cao</vt:lpstr>
      <vt:lpstr>Hình sau là hình gì?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Hình sau là hình gì?</dc:title>
  <dc:creator>tranngoctuan</dc:creator>
  <cp:lastModifiedBy>CSTeam</cp:lastModifiedBy>
  <cp:revision>3</cp:revision>
  <dcterms:modified xsi:type="dcterms:W3CDTF">2016-06-30T02:13:32Z</dcterms:modified>
</cp:coreProperties>
</file>